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2" r:id="rId1"/>
  </p:sldMasterIdLst>
  <p:notesMasterIdLst>
    <p:notesMasterId r:id="rId7"/>
  </p:notesMasterIdLst>
  <p:sldIdLst>
    <p:sldId id="256" r:id="rId2"/>
    <p:sldId id="258" r:id="rId3"/>
    <p:sldId id="257" r:id="rId4"/>
    <p:sldId id="260" r:id="rId5"/>
    <p:sldId id="261" r:id="rId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14"/>
    <p:restoredTop sz="94567"/>
  </p:normalViewPr>
  <p:slideViewPr>
    <p:cSldViewPr snapToGrid="0">
      <p:cViewPr varScale="1">
        <p:scale>
          <a:sx n="149" d="100"/>
          <a:sy n="149" d="100"/>
        </p:scale>
        <p:origin x="368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dc0c13fe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dc0c13fe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d6d4cc2e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d6d4cc2e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A715B-8986-A82E-3D68-6240FEFE3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8C659-5C3F-058E-B5D9-176DF9FB3B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7DE10-422F-4569-893E-398210954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31FDA-82F9-6F9F-BEF5-522A98CC0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2AAFA-909C-77BF-FD51-C079F50B5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7937499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85C0C-B73C-18F3-9F2A-E6BEADF13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C50AEC-8929-949D-A2AE-C6B5ED206E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1BC9B-7129-04CD-EE2E-CF038A5E5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AA098-86E5-2C6A-9FD7-717CF09A9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A0AE0-6941-C3E9-9E50-77EA7F755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588801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5ED03-CE2F-D852-CAB8-A61EA99AFE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BBAE48-9828-7EBD-A8FA-39CCC62277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6E1B3-4917-F3D6-0345-7A9433107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43615-CE28-58A4-3482-6C3CC16BD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2F243-071A-A78B-B6D8-024F07A1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036748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816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20E0E-9E5B-6385-702F-F9CC54C8F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2BBE9-6605-91E8-253C-634F2FAA1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2AA29-6CA8-E075-2F94-6811B9839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D9E50-7D5D-4C80-3902-DEB386AF5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1DBF0-ABC1-4486-7F4F-EAFBEC94C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405232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1DFFF-BF9C-8709-05A5-9AD023C4A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BEE94-F568-D1FB-B66F-86A8BBDBF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2A013-DF94-0CCE-0E0B-E5A9D76AA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4618D-8649-380F-A36E-18CB9EABD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4FB9A-B8F7-4096-F77E-82D37D682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5308720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1C735-3B2A-F9DB-9A61-DB5B26063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4C948-13EA-570E-6959-70620B644E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1BD71-DCC3-5F2C-A6BC-1D870E2E9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D2F434-45E2-24C9-5C27-B4BD10B47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0F6BD1-D71A-ABB4-D71E-D0EE518F4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CE90B-BF9E-B5AD-CCD0-580C9C97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467859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C9AB1-014B-D8BA-397E-A6E268599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BBC49-1125-FFBA-1DF8-6FBA847B4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1786F-E56E-B589-E56B-309AC392B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3A5726-3B66-E4A3-C4C1-292A162C54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0381E3-07BE-E0B0-3E4C-C994707FBB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C53292-7FE4-715C-76AC-20CD3D907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7A9355-6129-BF3D-D917-6A2FEEBF0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56BC24-89B5-5C9A-5B46-B0643C6AA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0194518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3DDE9-409F-68FA-6F94-C7D394E9D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F28FD0-2669-D8C2-1236-92D3CC8D5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484D78-7191-3C63-28C7-4ED1CAFE6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1CA2A4-3ECA-EB01-43B8-EA232948E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917437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081495-2FD3-CF41-C23D-D072DDE3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13746B-E611-AE07-7C00-E48AE40F0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2B0B9-31C6-9F8F-CB15-1C1AB3EA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37173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52926-6319-7770-4A13-00C645D73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00CB9-69B4-0AF5-8A37-FD50E78C7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51D89-6C1E-3A29-E89A-D91AA23555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442A9-DD1A-3BF3-0C20-A81973163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C5574E-B347-C8C7-E719-41D626C45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BBB6D8-4DAE-1528-BC0A-002AF3574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9647510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5291E-5124-2011-3C2B-D8611CB22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E35F32-31A3-E32F-4B3B-05B4DAD8E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19E24-55E5-7D12-D773-A27C1497D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DB56B2-BEE4-DECB-9C60-AC3501093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0D3E7-DC85-AE74-EDF4-D77D3D446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60409-F33D-6590-15F7-C4DBABD33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6306386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779ED8-F2C8-4F63-3146-9AB009108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41FA1-3B52-BBC5-63A8-D0EC1424C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E60E9-F42C-EE11-F30C-8FD0F4C39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F9AA4-D2F5-9546-9952-9273C572BA02}" type="datetimeFigureOut">
              <a:rPr lang="en-IT" smtClean="0"/>
              <a:t>15/10/22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4D47D-A0E8-3DB0-3529-E11437A5B6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4D403-B350-2A79-772B-A2F31A578C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94884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2471100" y="971550"/>
            <a:ext cx="4201800" cy="32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Open Sans"/>
                <a:ea typeface="Open Sans"/>
                <a:cs typeface="Open Sans"/>
                <a:sym typeface="Open Sans"/>
              </a:rPr>
              <a:t>Amaan Ala </a:t>
            </a:r>
            <a:r>
              <a:rPr lang="en-US" sz="3000" dirty="0" err="1">
                <a:latin typeface="Open Sans"/>
                <a:ea typeface="Open Sans"/>
                <a:cs typeface="Open Sans"/>
                <a:sym typeface="Open Sans"/>
              </a:rPr>
              <a:t>Ud</a:t>
            </a:r>
            <a:r>
              <a:rPr lang="en-US" sz="3000" dirty="0">
                <a:latin typeface="Open Sans"/>
                <a:ea typeface="Open Sans"/>
                <a:cs typeface="Open Sans"/>
                <a:sym typeface="Open Sans"/>
              </a:rPr>
              <a:t> Din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0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latin typeface="Open Sans"/>
                <a:ea typeface="Open Sans"/>
                <a:cs typeface="Open Sans"/>
                <a:sym typeface="Open Sans"/>
              </a:rPr>
              <a:t>MasterSchool</a:t>
            </a:r>
            <a:endParaRPr lang="en-US" sz="30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000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Analytics</a:t>
            </a:r>
            <a:r>
              <a:rPr lang="en-US" sz="3000" dirty="0">
                <a:latin typeface="Open Sans"/>
                <a:ea typeface="Open Sans"/>
                <a:cs typeface="Open Sans"/>
                <a:sym typeface="Open Sans"/>
              </a:rPr>
              <a:t> with </a:t>
            </a:r>
            <a:r>
              <a:rPr lang="en-US" sz="3000" dirty="0" err="1">
                <a:latin typeface="Open Sans"/>
                <a:ea typeface="Open Sans"/>
                <a:cs typeface="Open Sans"/>
                <a:sym typeface="Open Sans"/>
              </a:rPr>
              <a:t>SpreadSheets</a:t>
            </a:r>
            <a:r>
              <a:rPr lang="en-US" sz="3000" dirty="0"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1;p14">
            <a:extLst>
              <a:ext uri="{FF2B5EF4-FFF2-40B4-BE49-F238E27FC236}">
                <a16:creationId xmlns:a16="http://schemas.microsoft.com/office/drawing/2014/main" id="{39A34797-5EE3-6B10-E3D1-85E777351B7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defRPr sz="3200" b="1" i="0" u="none" strike="noStrike" kern="1200" spc="100" baseline="0"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 b="1" u="sng" kern="1200" spc="100" dirty="0">
                <a:solidFill>
                  <a:schemeClr val="lt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What are the proportions of shares among </a:t>
            </a:r>
          </a:p>
          <a:p>
            <a:pPr algn="ctr">
              <a:defRPr sz="3200" b="1" i="0" u="none" strike="noStrike" kern="1200" spc="100" baseline="0"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 b="1" u="sng" kern="1200" spc="100" dirty="0">
                <a:solidFill>
                  <a:schemeClr val="lt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 GICS(Industrials) subsectors over the years 2013-2017?</a:t>
            </a:r>
            <a:endParaRPr lang="en-US" sz="2000" b="1" u="sng" kern="1200" spc="100" dirty="0">
              <a:solidFill>
                <a:sysClr val="window" lastClr="FFFFFF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7" name="Google Shape;59;p14">
            <a:extLst>
              <a:ext uri="{FF2B5EF4-FFF2-40B4-BE49-F238E27FC236}">
                <a16:creationId xmlns:a16="http://schemas.microsoft.com/office/drawing/2014/main" id="{DFA3E762-7E0E-AABF-4067-376F19BEE8D3}"/>
              </a:ext>
            </a:extLst>
          </p:cNvPr>
          <p:cNvSpPr txBox="1">
            <a:spLocks/>
          </p:cNvSpPr>
          <p:nvPr/>
        </p:nvSpPr>
        <p:spPr>
          <a:xfrm>
            <a:off x="6158301" y="795600"/>
            <a:ext cx="2975424" cy="43479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600"/>
              </a:spcAft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For the first summary visualization, here we are looking at the shares of the GICS Industrials Sector.</a:t>
            </a:r>
            <a:b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lang="en-US" sz="16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indent="0">
              <a:spcAft>
                <a:spcPts val="1600"/>
              </a:spcAft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Each subsector shows its respective proportions contributing towards the GICS-Industrials.</a:t>
            </a:r>
          </a:p>
        </p:txBody>
      </p:sp>
      <p:pic>
        <p:nvPicPr>
          <p:cNvPr id="9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CC27F24F-E3EF-75FD-9DCC-1EB8933D1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1561"/>
            <a:ext cx="6158301" cy="435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192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rtl="0">
              <a:defRPr sz="3200" b="1" i="0" u="none" strike="noStrike" kern="1200" spc="100" baseline="0"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What is the distribution of Total Revenue generated by GICS(Industrials)</a:t>
            </a:r>
            <a:r>
              <a:rPr lang="en-US" sz="2000" b="1" u="sng" baseline="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subsectors over the </a:t>
            </a:r>
            <a:r>
              <a:rPr lang="en-US" sz="2000" b="1" u="sng" baseline="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years 2013-2017</a:t>
            </a:r>
            <a:r>
              <a:rPr lang="en-US" sz="2000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?</a:t>
            </a:r>
            <a:endParaRPr lang="en-US" sz="2000" b="1" u="sng" dirty="0"/>
          </a:p>
        </p:txBody>
      </p:sp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5743253" y="805874"/>
            <a:ext cx="3400747" cy="4337626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Open Sans"/>
                <a:ea typeface="Open Sans"/>
                <a:cs typeface="Open Sans"/>
                <a:sym typeface="Open Sans"/>
              </a:rPr>
              <a:t>Here we are looking at the Total revenue generated by the GICS Industrials Sector.</a:t>
            </a:r>
            <a:br>
              <a:rPr lang="en-US" sz="1600" dirty="0">
                <a:latin typeface="Open Sans"/>
                <a:ea typeface="Open Sans"/>
                <a:cs typeface="Open Sans"/>
                <a:sym typeface="Open Sans"/>
              </a:rPr>
            </a:br>
            <a:endParaRPr lang="en-US" sz="16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Open Sans"/>
                <a:ea typeface="Open Sans"/>
                <a:cs typeface="Open Sans"/>
                <a:sym typeface="Open Sans"/>
              </a:rPr>
              <a:t>We can see the distribution of GICS Industrials for each subsector.  Industrial Conglomerates hold the highest Revenue for Industrials Sector.</a:t>
            </a:r>
            <a:endParaRPr sz="1600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A6D1F2F9-C665-0B75-C0C0-4B5034B64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0070"/>
            <a:ext cx="5743253" cy="43619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1;p14">
            <a:extLst>
              <a:ext uri="{FF2B5EF4-FFF2-40B4-BE49-F238E27FC236}">
                <a16:creationId xmlns:a16="http://schemas.microsoft.com/office/drawing/2014/main" id="{39A34797-5EE3-6B10-E3D1-85E777351B7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defRPr sz="3200" b="1" i="0" u="none" strike="noStrike" kern="1200" spc="100" baseline="0"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 b="1" u="sng" kern="1200" spc="100" dirty="0">
                <a:solidFill>
                  <a:schemeClr val="lt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What is the Average Revenue generated by each </a:t>
            </a:r>
          </a:p>
          <a:p>
            <a:pPr algn="ctr">
              <a:defRPr sz="3200" b="1" i="0" u="none" strike="noStrike" kern="1200" spc="100" baseline="0"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 b="1" u="sng" kern="1200" spc="100" dirty="0">
                <a:solidFill>
                  <a:schemeClr val="lt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GICS(Industrials) subsectors over the years 2013-2017?</a:t>
            </a:r>
            <a:endParaRPr lang="en-US" sz="2000" b="1" u="sng" kern="1200" spc="100" dirty="0">
              <a:solidFill>
                <a:sysClr val="window" lastClr="FFFFFF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7" name="Google Shape;59;p14">
            <a:extLst>
              <a:ext uri="{FF2B5EF4-FFF2-40B4-BE49-F238E27FC236}">
                <a16:creationId xmlns:a16="http://schemas.microsoft.com/office/drawing/2014/main" id="{DFA3E762-7E0E-AABF-4067-376F19BEE8D3}"/>
              </a:ext>
            </a:extLst>
          </p:cNvPr>
          <p:cNvSpPr txBox="1">
            <a:spLocks/>
          </p:cNvSpPr>
          <p:nvPr/>
        </p:nvSpPr>
        <p:spPr>
          <a:xfrm>
            <a:off x="6158301" y="795600"/>
            <a:ext cx="2975424" cy="43479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600"/>
              </a:spcAft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This bar chart shows the average revenue earned by the GICS Industrials Subsectors.</a:t>
            </a:r>
          </a:p>
          <a:p>
            <a:pPr marL="0" indent="0">
              <a:spcAft>
                <a:spcPts val="1600"/>
              </a:spcAft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Contrary to the last slide, here it is visible that there is not much of significant difference in the average revenue earned by Industrial Conglomerates over the last 4 years. The adjacent subsectors are generating almost the same revenue.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9C80EE92-F128-9016-994E-2DC2C4669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95598"/>
            <a:ext cx="6188848" cy="434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99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1;p14">
            <a:extLst>
              <a:ext uri="{FF2B5EF4-FFF2-40B4-BE49-F238E27FC236}">
                <a16:creationId xmlns:a16="http://schemas.microsoft.com/office/drawing/2014/main" id="{39A34797-5EE3-6B10-E3D1-85E777351B7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defRPr sz="3200" b="1" i="0" u="none" strike="noStrike" kern="1200" spc="100" baseline="0">
                <a:solidFill>
                  <a:sysClr val="window" lastClr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 b="1" u="sng" kern="1200" spc="100" dirty="0">
                <a:solidFill>
                  <a:schemeClr val="lt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What is the Spread of Total Revenue generated by Real Estate subsectors over the years 2013-2017 ?</a:t>
            </a:r>
            <a:endParaRPr lang="en-US" sz="2000" b="1" u="sng" kern="1200" spc="100" dirty="0">
              <a:solidFill>
                <a:sysClr val="window" lastClr="FFFFFF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7" name="Google Shape;59;p14">
            <a:extLst>
              <a:ext uri="{FF2B5EF4-FFF2-40B4-BE49-F238E27FC236}">
                <a16:creationId xmlns:a16="http://schemas.microsoft.com/office/drawing/2014/main" id="{DFA3E762-7E0E-AABF-4067-376F19BEE8D3}"/>
              </a:ext>
            </a:extLst>
          </p:cNvPr>
          <p:cNvSpPr txBox="1">
            <a:spLocks/>
          </p:cNvSpPr>
          <p:nvPr/>
        </p:nvSpPr>
        <p:spPr>
          <a:xfrm>
            <a:off x="6158301" y="795600"/>
            <a:ext cx="2975424" cy="43479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600"/>
              </a:spcAft>
              <a:buFont typeface="Arial"/>
              <a:buNone/>
            </a:pPr>
            <a:r>
              <a:rPr lang="en-US" sz="1050" dirty="0">
                <a:solidFill>
                  <a:schemeClr val="tx1"/>
                </a:solidFill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This chart shows the histogram for the Revenues for Real Estate Sector. This is a positively skewed or right-skewed distribution. Majority of the revenue points fall within the lower bracket of the entire revenues generated indicating that mean is higher than the median.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1050" dirty="0">
                <a:solidFill>
                  <a:schemeClr val="tx1"/>
                </a:solidFill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The Standard Deviation for Real Estate Sector is </a:t>
            </a:r>
            <a:r>
              <a:rPr lang="en-IT" sz="105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$1,683,460,381</a:t>
            </a:r>
            <a:r>
              <a:rPr lang="en-US" sz="1050" dirty="0">
                <a:solidFill>
                  <a:schemeClr val="tx1"/>
                </a:solidFill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, which shows the variability in Revenue for each of these companies from one another. However, the range for this distribution is </a:t>
            </a:r>
            <a:r>
              <a:rPr lang="en-IT" sz="105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$6,104,703,000. </a:t>
            </a:r>
            <a:r>
              <a:rPr lang="en-IT" sz="105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As </a:t>
            </a:r>
            <a:r>
              <a:rPr lang="en-GB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the range is large, the central tendency is not an accurate representative of the data.</a:t>
            </a:r>
            <a:r>
              <a:rPr lang="en-IT" sz="105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 </a:t>
            </a:r>
            <a:r>
              <a:rPr lang="en-IT" sz="105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 can deduce that SD is a better measure for spread in this case as the value is more coherent with </a:t>
            </a:r>
            <a:r>
              <a:rPr lang="en-IT" sz="105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spread </a:t>
            </a:r>
            <a:r>
              <a:rPr lang="en-IT" sz="105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because it depends on each data point instead of just two (maximum and minimum).</a:t>
            </a:r>
            <a:endParaRPr lang="en-IT" sz="1050" b="1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1553B-68ED-DA52-904B-B10C53A00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600"/>
            <a:ext cx="6206499" cy="43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70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</TotalTime>
  <Words>346</Words>
  <Application>Microsoft Macintosh PowerPoint</Application>
  <PresentationFormat>On-screen Show (16:9)</PresentationFormat>
  <Paragraphs>19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 Light</vt:lpstr>
      <vt:lpstr>Open Sans</vt:lpstr>
      <vt:lpstr>Calibri</vt:lpstr>
      <vt:lpstr>Arial</vt:lpstr>
      <vt:lpstr>Office Theme</vt:lpstr>
      <vt:lpstr>PowerPoint Presentation</vt:lpstr>
      <vt:lpstr>PowerPoint Presentation</vt:lpstr>
      <vt:lpstr>What is the distribution of Total Revenue generated by GICS(Industrials) subsectors over the years 2013-2017?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Amaan Alauddin</cp:lastModifiedBy>
  <cp:revision>11</cp:revision>
  <dcterms:modified xsi:type="dcterms:W3CDTF">2022-10-15T19:52:48Z</dcterms:modified>
</cp:coreProperties>
</file>